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47" r:id="rId7"/>
    <p:sldId id="1551" r:id="rId8"/>
    <p:sldId id="1557" r:id="rId9"/>
    <p:sldId id="1558" r:id="rId10"/>
    <p:sldId id="1552" r:id="rId11"/>
    <p:sldId id="1553" r:id="rId12"/>
    <p:sldId id="1560" r:id="rId13"/>
    <p:sldId id="1559" r:id="rId14"/>
    <p:sldId id="1554" r:id="rId15"/>
    <p:sldId id="1562" r:id="rId16"/>
    <p:sldId id="1561" r:id="rId17"/>
    <p:sldId id="1563" r:id="rId18"/>
    <p:sldId id="1556" r:id="rId19"/>
    <p:sldId id="1565" r:id="rId20"/>
    <p:sldId id="1550" r:id="rId21"/>
    <p:sldId id="1548" r:id="rId22"/>
    <p:sldId id="156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7"/>
            <p14:sldId id="1558"/>
            <p14:sldId id="1552"/>
            <p14:sldId id="1553"/>
            <p14:sldId id="1560"/>
            <p14:sldId id="1559"/>
            <p14:sldId id="1554"/>
            <p14:sldId id="1562"/>
            <p14:sldId id="1561"/>
            <p14:sldId id="1563"/>
            <p14:sldId id="1556"/>
            <p14:sldId id="1565"/>
            <p14:sldId id="1550"/>
            <p14:sldId id="1548"/>
          </p14:sldIdLst>
        </p14:section>
        <p14:section name="Closing" id="{D4E3B1CF-DD2E-4D6E-961F-E6ECD190E64E}">
          <p14:sldIdLst>
            <p14:sldId id="156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820" autoAdjust="0"/>
  </p:normalViewPr>
  <p:slideViewPr>
    <p:cSldViewPr>
      <p:cViewPr varScale="1">
        <p:scale>
          <a:sx n="72" d="100"/>
          <a:sy n="72" d="100"/>
        </p:scale>
        <p:origin x="31" y="4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3771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Notice how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is wrapped in the </a:t>
            </a:r>
            <a:r>
              <a:rPr lang="en-US" dirty="0"/>
              <a:t>if (</a:t>
            </a:r>
            <a:r>
              <a:rPr lang="en-US" dirty="0" err="1"/>
              <a:t>this.renderedOnce</a:t>
            </a:r>
            <a:r>
              <a:rPr lang="en-US" dirty="0"/>
              <a:t> === false)</a:t>
            </a:r>
            <a:r>
              <a:rPr lang="en-US" sz="900" b="0" i="0" kern="1200" dirty="0">
                <a:solidFill>
                  <a:schemeClr val="tx1"/>
                </a:solidFill>
                <a:effectLst/>
                <a:latin typeface="Segoe UI Light" pitchFamily="34" charset="0"/>
                <a:ea typeface="+mn-ea"/>
                <a:cs typeface="+mn-cs"/>
              </a:rPr>
              <a:t> clause. The </a:t>
            </a:r>
            <a:r>
              <a:rPr lang="en-US" dirty="0"/>
              <a:t>render </a:t>
            </a:r>
            <a:r>
              <a:rPr lang="en-US" sz="900" b="0" i="0" kern="1200" dirty="0">
                <a:solidFill>
                  <a:schemeClr val="tx1"/>
                </a:solidFill>
                <a:effectLst/>
                <a:latin typeface="Segoe UI Light" pitchFamily="34" charset="0"/>
                <a:ea typeface="+mn-ea"/>
                <a:cs typeface="+mn-cs"/>
              </a:rPr>
              <a:t>function of Client-Side Web Parts is called initially whenever a web part is added to the page, but also every time a web part property is changed in the Property Pane.  Because we only want to load the scripts with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one time, we use the </a:t>
            </a:r>
            <a:r>
              <a:rPr lang="en-US" dirty="0" err="1"/>
              <a:t>renderedOnce</a:t>
            </a:r>
            <a:r>
              <a:rPr lang="en-US" sz="900" b="0" i="0" kern="1200" dirty="0">
                <a:solidFill>
                  <a:schemeClr val="tx1"/>
                </a:solidFill>
                <a:effectLst/>
                <a:latin typeface="Segoe UI Light" pitchFamily="34" charset="0"/>
                <a:ea typeface="+mn-ea"/>
                <a:cs typeface="+mn-cs"/>
              </a:rPr>
              <a:t> property to verify that the Web Part is rendering initially and then load the required modules.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loading jQuery using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we load it as a global script associated with the </a:t>
            </a:r>
            <a:r>
              <a:rPr lang="en-US" sz="900" b="1" i="0" kern="1200" dirty="0">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 variable. Also, as we're loading the Simple Weather jQuery plugin we need the global variable which the plugin is using to add itself to jQuery. Because the plugin is not an AMD module, the jQuery variable must be available in the global scope.</a:t>
            </a:r>
          </a:p>
          <a:p>
            <a:r>
              <a:rPr lang="en-US" sz="900" b="0" i="0" kern="1200" dirty="0">
                <a:solidFill>
                  <a:schemeClr val="tx1"/>
                </a:solidFill>
                <a:effectLst/>
                <a:latin typeface="Segoe UI Light" pitchFamily="34" charset="0"/>
                <a:ea typeface="+mn-ea"/>
                <a:cs typeface="+mn-cs"/>
              </a:rPr>
              <a:t>Also note, that after loading jQuery and before loading the Simple Weather plugin, we store the reference to jQuery in the </a:t>
            </a:r>
            <a:r>
              <a:rPr lang="en-US" sz="900" b="1" i="0" kern="1200" dirty="0" err="1">
                <a:solidFill>
                  <a:schemeClr val="tx1"/>
                </a:solidFill>
                <a:effectLst/>
                <a:latin typeface="Segoe UI Light" pitchFamily="34" charset="0"/>
                <a:ea typeface="+mn-ea"/>
                <a:cs typeface="+mn-cs"/>
              </a:rPr>
              <a:t>this.jQuery</a:t>
            </a:r>
            <a:r>
              <a:rPr lang="en-US" sz="900" b="0" i="0" kern="1200" dirty="0">
                <a:solidFill>
                  <a:schemeClr val="tx1"/>
                </a:solidFill>
                <a:effectLst/>
                <a:latin typeface="Segoe UI Light" pitchFamily="34" charset="0"/>
                <a:ea typeface="+mn-ea"/>
                <a:cs typeface="+mn-cs"/>
              </a:rPr>
              <a:t> variable. We </a:t>
            </a:r>
            <a:r>
              <a:rPr lang="en-US" sz="900" b="0" i="0" kern="1200" dirty="0" err="1">
                <a:solidFill>
                  <a:schemeClr val="tx1"/>
                </a:solidFill>
                <a:effectLst/>
                <a:latin typeface="Segoe UI Light" pitchFamily="34" charset="0"/>
                <a:ea typeface="+mn-ea"/>
                <a:cs typeface="+mn-cs"/>
              </a:rPr>
              <a:t>we</a:t>
            </a:r>
            <a:r>
              <a:rPr lang="en-US" sz="900" b="0" i="0" kern="1200" dirty="0">
                <a:solidFill>
                  <a:schemeClr val="tx1"/>
                </a:solidFill>
                <a:effectLst/>
                <a:latin typeface="Segoe UI Light" pitchFamily="34" charset="0"/>
                <a:ea typeface="+mn-ea"/>
                <a:cs typeface="+mn-cs"/>
              </a:rPr>
              <a:t> will need it in our custom </a:t>
            </a:r>
            <a:r>
              <a:rPr lang="en-US" sz="900" b="1" i="0" kern="1200" dirty="0" err="1">
                <a:solidFill>
                  <a:schemeClr val="tx1"/>
                </a:solidFill>
                <a:effectLst/>
                <a:latin typeface="Segoe UI Light" pitchFamily="34" charset="0"/>
                <a:ea typeface="+mn-ea"/>
                <a:cs typeface="+mn-cs"/>
              </a:rPr>
              <a:t>renderContents</a:t>
            </a:r>
            <a:r>
              <a:rPr lang="en-US" sz="900" b="0" i="0" kern="1200">
                <a:solidFill>
                  <a:schemeClr val="tx1"/>
                </a:solidFill>
                <a:effectLst/>
                <a:latin typeface="Segoe UI Light" pitchFamily="34" charset="0"/>
                <a:ea typeface="+mn-ea"/>
                <a:cs typeface="+mn-cs"/>
              </a:rPr>
              <a:t> function to instantiate the Simple Weather plugin in the Web Part.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5433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Utilities</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426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5250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4/12/2017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4/12/2017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3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96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97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33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7130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9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16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21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microsoft/sp-lodash-sub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err="1"/>
              <a:t>SPFx</a:t>
            </a:r>
            <a:r>
              <a:rPr lang="en-US"/>
              <a:t> Utilities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59413" y="1120998"/>
            <a:ext cx="5686816" cy="5328592"/>
          </a:xfrm>
          <a:prstGeom prst="rect">
            <a:avLst/>
          </a:prstGeom>
        </p:spPr>
      </p:pic>
      <p:pic>
        <p:nvPicPr>
          <p:cNvPr id="4" name="Picture 3"/>
          <p:cNvPicPr>
            <a:picLocks noChangeAspect="1"/>
          </p:cNvPicPr>
          <p:nvPr/>
        </p:nvPicPr>
        <p:blipFill>
          <a:blip r:embed="rId3"/>
          <a:stretch>
            <a:fillRect/>
          </a:stretch>
        </p:blipFill>
        <p:spPr>
          <a:xfrm>
            <a:off x="6247109" y="1120998"/>
            <a:ext cx="5557212" cy="5328592"/>
          </a:xfrm>
          <a:prstGeom prst="rect">
            <a:avLst/>
          </a:prstGeom>
        </p:spPr>
      </p:pic>
    </p:spTree>
    <p:extLst>
      <p:ext uri="{BB962C8B-B14F-4D97-AF65-F5344CB8AC3E}">
        <p14:creationId xmlns:p14="http://schemas.microsoft.com/office/powerpoint/2010/main" val="1935728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altLang="zh-CN" dirty="0"/>
              <a:t>A</a:t>
            </a:r>
            <a:r>
              <a:rPr lang="en-US" dirty="0"/>
              <a:t>vailable with mock data in local Workbench</a:t>
            </a:r>
          </a:p>
          <a:p>
            <a:r>
              <a:rPr lang="en-US" altLang="zh-CN" dirty="0"/>
              <a:t>Fully a</a:t>
            </a:r>
            <a:r>
              <a:rPr lang="en-US" dirty="0"/>
              <a:t>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p:txBody>
      </p:sp>
      <p:sp>
        <p:nvSpPr>
          <p:cNvPr id="2" name="Title 1"/>
          <p:cNvSpPr>
            <a:spLocks noGrp="1"/>
          </p:cNvSpPr>
          <p:nvPr>
            <p:ph type="title"/>
          </p:nvPr>
        </p:nvSpPr>
        <p:spPr/>
        <p:txBody>
          <a:bodyPr/>
          <a:lstStyle/>
          <a:p>
            <a:r>
              <a:rPr lang="en-US" dirty="0"/>
              <a:t>Page Context</a:t>
            </a:r>
          </a:p>
        </p:txBody>
      </p:sp>
      <p:sp>
        <p:nvSpPr>
          <p:cNvPr id="4" name="Rectangle 3"/>
          <p:cNvSpPr/>
          <p:nvPr/>
        </p:nvSpPr>
        <p:spPr>
          <a:xfrm>
            <a:off x="2202322" y="5009430"/>
            <a:ext cx="8031832" cy="923330"/>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p>
          <a:p>
            <a:r>
              <a:rPr lang="en-US" dirty="0">
                <a:solidFill>
                  <a:srgbClr val="A31515"/>
                </a:solidFill>
                <a:latin typeface="Consolas" panose="020B0609020204030204" pitchFamily="49" charset="0"/>
              </a:rPr>
              <a:t>	Loading from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.context.pageContext.web.title</a:t>
            </a:r>
            <a:r>
              <a:rPr lang="en-US" dirty="0">
                <a:solidFill>
                  <a:srgbClr val="A31515"/>
                </a:solidFill>
                <a:latin typeface="Consolas" panose="020B0609020204030204" pitchFamily="49" charset="0"/>
              </a:rPr>
              <a:t>}</a:t>
            </a:r>
          </a:p>
          <a:p>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67145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457598" y="2057102"/>
            <a:ext cx="4770366" cy="3977685"/>
          </a:xfrm>
          <a:prstGeom prst="rect">
            <a:avLst/>
          </a:prstGeom>
        </p:spPr>
      </p:pic>
      <p:pic>
        <p:nvPicPr>
          <p:cNvPr id="8" name="Picture 7"/>
          <p:cNvPicPr>
            <a:picLocks noChangeAspect="1"/>
          </p:cNvPicPr>
          <p:nvPr/>
        </p:nvPicPr>
        <p:blipFill>
          <a:blip r:embed="rId3"/>
          <a:stretch>
            <a:fillRect/>
          </a:stretch>
        </p:blipFill>
        <p:spPr>
          <a:xfrm>
            <a:off x="5642098" y="2057102"/>
            <a:ext cx="5400675" cy="3124200"/>
          </a:xfrm>
          <a:prstGeom prst="rect">
            <a:avLst/>
          </a:prstGeom>
        </p:spPr>
      </p:pic>
    </p:spTree>
    <p:extLst>
      <p:ext uri="{BB962C8B-B14F-4D97-AF65-F5344CB8AC3E}">
        <p14:creationId xmlns:p14="http://schemas.microsoft.com/office/powerpoint/2010/main" val="39590490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to determine where a web part is </a:t>
            </a:r>
            <a:r>
              <a:rPr lang="en-US" dirty="0" err="1"/>
              <a:t>runnin</a:t>
            </a:r>
            <a:endParaRPr lang="en-US" dirty="0"/>
          </a:p>
        </p:txBody>
      </p:sp>
      <p:sp>
        <p:nvSpPr>
          <p:cNvPr id="3" name="Title 2"/>
          <p:cNvSpPr>
            <a:spLocks noGrp="1"/>
          </p:cNvSpPr>
          <p:nvPr>
            <p:ph type="title"/>
          </p:nvPr>
        </p:nvSpPr>
        <p:spPr/>
        <p:txBody>
          <a:bodyPr/>
          <a:lstStyle/>
          <a:p>
            <a:r>
              <a:rPr lang="en-US" dirty="0"/>
              <a:t>Environment Type</a:t>
            </a:r>
          </a:p>
        </p:txBody>
      </p:sp>
      <p:sp>
        <p:nvSpPr>
          <p:cNvPr id="4" name="Rectangle 3"/>
          <p:cNvSpPr/>
          <p:nvPr/>
        </p:nvSpPr>
        <p:spPr>
          <a:xfrm>
            <a:off x="274638" y="2057102"/>
            <a:ext cx="842493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297850" y="2550600"/>
            <a:ext cx="11570075"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EnvironmentType.Local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local environment'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a:t>
            </a:r>
            <a:r>
              <a:rPr lang="en-US" dirty="0" err="1">
                <a:solidFill>
                  <a:srgbClr val="A31515"/>
                </a:solidFill>
                <a:latin typeface="Consolas" panose="020B0609020204030204" pitchFamily="49" charset="0"/>
              </a:rPr>
              <a:t>sharepoint</a:t>
            </a:r>
            <a:r>
              <a:rPr lang="en-US" dirty="0">
                <a:solidFill>
                  <a:srgbClr val="A31515"/>
                </a:solidFill>
                <a:latin typeface="Consolas" panose="020B0609020204030204" pitchFamily="49" charset="0"/>
              </a:rPr>
              <a:t> environment'</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297850" y="3367263"/>
            <a:ext cx="919381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environmentType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35963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a:t>
            </a:r>
            <a:r>
              <a:rPr lang="en-US" altLang="zh-CN" dirty="0">
                <a:gradFill>
                  <a:gsLst>
                    <a:gs pos="2917">
                      <a:schemeClr val="tx1"/>
                    </a:gs>
                    <a:gs pos="30000">
                      <a:schemeClr val="tx1"/>
                    </a:gs>
                  </a:gsLst>
                  <a:lin ang="5400000" scaled="0"/>
                </a:gradFill>
              </a:rPr>
              <a:t>in</a:t>
            </a:r>
            <a:r>
              <a:rPr lang="en-US" dirty="0">
                <a:gradFill>
                  <a:gsLst>
                    <a:gs pos="2917">
                      <a:schemeClr val="tx1"/>
                    </a:gs>
                    <a:gs pos="30000">
                      <a:schemeClr val="tx1"/>
                    </a:gs>
                  </a:gsLst>
                  <a:lin ang="5400000" scaled="0"/>
                </a:gradFill>
              </a:rPr>
              <a:t> the SharePoint Workbench in an Office 365 developer</a:t>
            </a:r>
          </a:p>
        </p:txBody>
      </p:sp>
      <p:pic>
        <p:nvPicPr>
          <p:cNvPr id="2" name="Picture 1"/>
          <p:cNvPicPr>
            <a:picLocks noChangeAspect="1"/>
          </p:cNvPicPr>
          <p:nvPr/>
        </p:nvPicPr>
        <p:blipFill>
          <a:blip r:embed="rId3"/>
          <a:stretch>
            <a:fillRect/>
          </a:stretch>
        </p:blipFill>
        <p:spPr>
          <a:xfrm>
            <a:off x="379040" y="2057102"/>
            <a:ext cx="4743420" cy="4048569"/>
          </a:xfrm>
          <a:prstGeom prst="rect">
            <a:avLst/>
          </a:prstGeom>
        </p:spPr>
      </p:pic>
      <p:pic>
        <p:nvPicPr>
          <p:cNvPr id="4" name="Picture 3"/>
          <p:cNvPicPr>
            <a:picLocks noChangeAspect="1"/>
          </p:cNvPicPr>
          <p:nvPr/>
        </p:nvPicPr>
        <p:blipFill>
          <a:blip r:embed="rId4"/>
          <a:stretch>
            <a:fillRect/>
          </a:stretch>
        </p:blipFill>
        <p:spPr>
          <a:xfrm>
            <a:off x="5602485" y="2077243"/>
            <a:ext cx="4648200" cy="3724275"/>
          </a:xfrm>
          <a:prstGeom prst="rect">
            <a:avLst/>
          </a:prstGeom>
        </p:spPr>
      </p:pic>
    </p:spTree>
    <p:extLst>
      <p:ext uri="{BB962C8B-B14F-4D97-AF65-F5344CB8AC3E}">
        <p14:creationId xmlns:p14="http://schemas.microsoft.com/office/powerpoint/2010/main" val="1061178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32478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4" name="Rectangle 3"/>
          <p:cNvSpPr/>
          <p:nvPr/>
        </p:nvSpPr>
        <p:spPr>
          <a:xfrm>
            <a:off x="385589" y="1697062"/>
            <a:ext cx="6741058"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Log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-client-base'</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385589" y="2273126"/>
            <a:ext cx="6741058" cy="3139321"/>
          </a:xfrm>
          <a:prstGeom prst="rect">
            <a:avLst/>
          </a:prstGeom>
        </p:spPr>
        <p:txBody>
          <a:bodyPr wrap="square">
            <a:spAutoFit/>
          </a:bodyPr>
          <a:lstStyle/>
          <a:p>
            <a:r>
              <a:rPr lang="en-US" dirty="0">
                <a:solidFill>
                  <a:srgbClr val="000000"/>
                </a:solidFill>
                <a:latin typeface="Consolas" panose="020B0609020204030204" pitchFamily="49" charset="0"/>
              </a:rPr>
              <a:t>Log.info(</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'Info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Log.warn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'Warn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Error(</a:t>
            </a:r>
            <a:r>
              <a:rPr lang="en-US" dirty="0">
                <a:solidFill>
                  <a:srgbClr val="A31515"/>
                </a:solidFill>
                <a:latin typeface="Consolas" panose="020B0609020204030204" pitchFamily="49" charset="0"/>
              </a:rPr>
              <a:t>'Error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Log.verbose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'Verbose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a:blip r:embed="rId3"/>
          <a:stretch>
            <a:fillRect/>
          </a:stretch>
        </p:blipFill>
        <p:spPr>
          <a:xfrm>
            <a:off x="7370365" y="1265014"/>
            <a:ext cx="4543994" cy="4802485"/>
          </a:xfrm>
          <a:prstGeom prst="rect">
            <a:avLst/>
          </a:prstGeom>
        </p:spPr>
      </p:pic>
    </p:spTree>
    <p:extLst>
      <p:ext uri="{BB962C8B-B14F-4D97-AF65-F5344CB8AC3E}">
        <p14:creationId xmlns:p14="http://schemas.microsoft.com/office/powerpoint/2010/main" val="1569516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4692184"/>
            <a:ext cx="11887200" cy="1754326"/>
          </a:xfrm>
        </p:spPr>
        <p:txBody>
          <a:bodyPr/>
          <a:lstStyle/>
          <a:p>
            <a:r>
              <a:rPr lang="en-US" dirty="0"/>
              <a:t>Things to notice</a:t>
            </a:r>
          </a:p>
          <a:p>
            <a:pPr lvl="1"/>
            <a:r>
              <a:rPr lang="en-US" dirty="0"/>
              <a:t>Importing @Microsoft/</a:t>
            </a:r>
            <a:r>
              <a:rPr lang="en-US" dirty="0" err="1"/>
              <a:t>sp</a:t>
            </a:r>
            <a:r>
              <a:rPr lang="en-US" dirty="0"/>
              <a:t>-module-loader</a:t>
            </a:r>
          </a:p>
          <a:p>
            <a:pPr lvl="1"/>
            <a:r>
              <a:rPr lang="en-US" dirty="0"/>
              <a:t>Usage of </a:t>
            </a:r>
            <a:r>
              <a:rPr lang="en-US" dirty="0" err="1"/>
              <a:t>this.renderedOnce</a:t>
            </a:r>
            <a:endParaRPr lang="en-US" dirty="0"/>
          </a:p>
          <a:p>
            <a:pPr lvl="1"/>
            <a:r>
              <a:rPr lang="en-US" dirty="0"/>
              <a:t>Usage of </a:t>
            </a:r>
            <a:r>
              <a:rPr lang="en-US" dirty="0" err="1"/>
              <a:t>ModuleLoader</a:t>
            </a:r>
            <a:endParaRPr lang="fi-FI" dirty="0"/>
          </a:p>
        </p:txBody>
      </p:sp>
      <p:sp>
        <p:nvSpPr>
          <p:cNvPr id="2" name="Title 1"/>
          <p:cNvSpPr>
            <a:spLocks noGrp="1"/>
          </p:cNvSpPr>
          <p:nvPr>
            <p:ph type="title"/>
          </p:nvPr>
        </p:nvSpPr>
        <p:spPr/>
        <p:txBody>
          <a:bodyPr/>
          <a:lstStyle/>
          <a:p>
            <a:r>
              <a:rPr lang="en-US" dirty="0"/>
              <a:t>Loading scripts using </a:t>
            </a:r>
            <a:r>
              <a:rPr lang="en-US" dirty="0" err="1"/>
              <a:t>ModuleLoader</a:t>
            </a:r>
            <a:endParaRPr lang="fi-FI" dirty="0"/>
          </a:p>
        </p:txBody>
      </p:sp>
      <p:pic>
        <p:nvPicPr>
          <p:cNvPr id="3" name="Picture 2"/>
          <p:cNvPicPr>
            <a:picLocks noChangeAspect="1"/>
          </p:cNvPicPr>
          <p:nvPr/>
        </p:nvPicPr>
        <p:blipFill>
          <a:blip r:embed="rId3"/>
          <a:stretch>
            <a:fillRect/>
          </a:stretch>
        </p:blipFill>
        <p:spPr>
          <a:xfrm>
            <a:off x="370620" y="1723679"/>
            <a:ext cx="11695238" cy="2904762"/>
          </a:xfrm>
          <a:prstGeom prst="rect">
            <a:avLst/>
          </a:prstGeom>
        </p:spPr>
      </p:pic>
      <p:pic>
        <p:nvPicPr>
          <p:cNvPr id="5" name="Picture 4"/>
          <p:cNvPicPr>
            <a:picLocks noChangeAspect="1"/>
          </p:cNvPicPr>
          <p:nvPr/>
        </p:nvPicPr>
        <p:blipFill>
          <a:blip r:embed="rId4"/>
          <a:stretch>
            <a:fillRect/>
          </a:stretch>
        </p:blipFill>
        <p:spPr>
          <a:xfrm>
            <a:off x="370620" y="1193006"/>
            <a:ext cx="4333333" cy="380952"/>
          </a:xfrm>
          <a:prstGeom prst="rect">
            <a:avLst/>
          </a:prstGeom>
        </p:spPr>
      </p:pic>
    </p:spTree>
    <p:extLst>
      <p:ext uri="{BB962C8B-B14F-4D97-AF65-F5344CB8AC3E}">
        <p14:creationId xmlns:p14="http://schemas.microsoft.com/office/powerpoint/2010/main" val="750970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66642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324901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209836"/>
          </a:xfrm>
        </p:spPr>
        <p:txBody>
          <a:bodyPr/>
          <a:lstStyle/>
          <a:p>
            <a:r>
              <a:rPr lang="en-US" sz="2000" dirty="0"/>
              <a:t>To display the loading indicator, call </a:t>
            </a:r>
            <a:r>
              <a:rPr lang="en-US" sz="2000" b="1" dirty="0" err="1"/>
              <a:t>displayLoadingIndicato</a:t>
            </a:r>
            <a:r>
              <a:rPr lang="en-US" sz="2400" b="1" dirty="0" err="1"/>
              <a:t>r</a:t>
            </a:r>
            <a:endParaRPr lang="en-US" sz="2400" b="1" dirty="0"/>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.context.statusRenderer.displayLoadingIndicator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"message"</a:t>
            </a:r>
            <a:r>
              <a:rPr lang="en-US" sz="1400" dirty="0">
                <a:solidFill>
                  <a:srgbClr val="000000"/>
                </a:solidFill>
                <a:latin typeface="Consolas" panose="020B0609020204030204" pitchFamily="49" charset="0"/>
              </a:rPr>
              <a:t>);</a:t>
            </a:r>
          </a:p>
          <a:p>
            <a:pPr marL="241300" lvl="1" indent="0">
              <a:buNone/>
            </a:pPr>
            <a:endParaRPr lang="en-US" sz="1200" dirty="0">
              <a:latin typeface="Consolas" panose="020B0609020204030204" pitchFamily="49" charset="0"/>
            </a:endParaRPr>
          </a:p>
          <a:p>
            <a:r>
              <a:rPr lang="en-US" sz="2000" dirty="0"/>
              <a:t>To clear the loading indicator, call </a:t>
            </a:r>
            <a:r>
              <a:rPr lang="en-US" sz="2000" b="1" dirty="0" err="1"/>
              <a:t>clearLoadingIndicator</a:t>
            </a:r>
            <a:r>
              <a:rPr lang="en-US" sz="2000" dirty="0">
                <a:latin typeface="Consolas" panose="020B0609020204030204" pitchFamily="49" charset="0"/>
              </a:rPr>
              <a:t> </a:t>
            </a:r>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pPr marL="457200" lvl="2" indent="0">
              <a:buNone/>
            </a:pPr>
            <a:endParaRPr lang="en-US" sz="1600" dirty="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US" dirty="0"/>
              <a:t>Loading Indicator</a:t>
            </a:r>
          </a:p>
        </p:txBody>
      </p:sp>
      <p:pic>
        <p:nvPicPr>
          <p:cNvPr id="4" name="Picture 3"/>
          <p:cNvPicPr>
            <a:picLocks noChangeAspect="1"/>
          </p:cNvPicPr>
          <p:nvPr/>
        </p:nvPicPr>
        <p:blipFill>
          <a:blip r:embed="rId3"/>
          <a:stretch>
            <a:fillRect/>
          </a:stretch>
        </p:blipFill>
        <p:spPr>
          <a:xfrm>
            <a:off x="3625949" y="3209230"/>
            <a:ext cx="5164236" cy="3101666"/>
          </a:xfrm>
          <a:prstGeom prst="rect">
            <a:avLst/>
          </a:prstGeom>
        </p:spPr>
      </p:pic>
    </p:spTree>
    <p:extLst>
      <p:ext uri="{BB962C8B-B14F-4D97-AF65-F5344CB8AC3E}">
        <p14:creationId xmlns:p14="http://schemas.microsoft.com/office/powerpoint/2010/main" val="41183697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019014"/>
          </a:xfrm>
        </p:spPr>
        <p:txBody>
          <a:bodyPr/>
          <a:lstStyle/>
          <a:p>
            <a:r>
              <a:rPr lang="en-US" sz="2000" dirty="0"/>
              <a:t>To show an error, call </a:t>
            </a:r>
            <a:r>
              <a:rPr lang="en-US" sz="2000" b="1" dirty="0" err="1"/>
              <a:t>renderError</a:t>
            </a:r>
            <a:endParaRPr lang="en-US" sz="2000" b="1" dirty="0"/>
          </a:p>
          <a:p>
            <a:pPr marL="457200" lvl="2" indent="0">
              <a:buNone/>
            </a:pPr>
            <a:endParaRPr lang="en-US" sz="16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.context.statusRenderer.renderError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err);</a:t>
            </a:r>
          </a:p>
          <a:p>
            <a:pPr marL="457200" lvl="2" indent="0">
              <a:buNone/>
            </a:pPr>
            <a:endParaRPr lang="en-US" sz="1600" dirty="0">
              <a:solidFill>
                <a:srgbClr val="000000"/>
              </a:solidFill>
              <a:latin typeface="Consolas" panose="020B0609020204030204" pitchFamily="49" charset="0"/>
            </a:endParaRPr>
          </a:p>
          <a:p>
            <a:r>
              <a:rPr lang="en-US" sz="2000" dirty="0"/>
              <a:t>To clear an error, call </a:t>
            </a:r>
            <a:r>
              <a:rPr lang="en-US" sz="2000" b="1" dirty="0" err="1"/>
              <a:t>clearError</a:t>
            </a:r>
            <a:endParaRPr lang="en-US" sz="2000" b="1" dirty="0"/>
          </a:p>
          <a:p>
            <a:pPr marL="457200" lvl="2"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endParaRPr lang="en-US" sz="1400" dirty="0">
              <a:latin typeface="Consolas" panose="020B0609020204030204" pitchFamily="49" charset="0"/>
            </a:endParaRPr>
          </a:p>
        </p:txBody>
      </p:sp>
      <p:sp>
        <p:nvSpPr>
          <p:cNvPr id="2" name="Title 1"/>
          <p:cNvSpPr>
            <a:spLocks noGrp="1"/>
          </p:cNvSpPr>
          <p:nvPr>
            <p:ph type="title"/>
          </p:nvPr>
        </p:nvSpPr>
        <p:spPr/>
        <p:txBody>
          <a:bodyPr/>
          <a:lstStyle/>
          <a:p>
            <a:r>
              <a:rPr lang="en-US" dirty="0"/>
              <a:t>Error Indicator</a:t>
            </a:r>
          </a:p>
        </p:txBody>
      </p:sp>
      <p:pic>
        <p:nvPicPr>
          <p:cNvPr id="4" name="Picture 3"/>
          <p:cNvPicPr>
            <a:picLocks noChangeAspect="1"/>
          </p:cNvPicPr>
          <p:nvPr/>
        </p:nvPicPr>
        <p:blipFill>
          <a:blip r:embed="rId3"/>
          <a:stretch>
            <a:fillRect/>
          </a:stretch>
        </p:blipFill>
        <p:spPr>
          <a:xfrm>
            <a:off x="3070224" y="3575719"/>
            <a:ext cx="6296025" cy="2009775"/>
          </a:xfrm>
          <a:prstGeom prst="rect">
            <a:avLst/>
          </a:prstGeom>
        </p:spPr>
      </p:pic>
    </p:spTree>
    <p:extLst>
      <p:ext uri="{BB962C8B-B14F-4D97-AF65-F5344CB8AC3E}">
        <p14:creationId xmlns:p14="http://schemas.microsoft.com/office/powerpoint/2010/main" val="2578228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27393"/>
          </a:xfrm>
        </p:spPr>
        <p:txBody>
          <a:bodyPr/>
          <a:lstStyle/>
          <a:p>
            <a:r>
              <a:rPr lang="en-US" sz="3200" dirty="0">
                <a:solidFill>
                  <a:schemeClr val="tx1"/>
                </a:solidFill>
                <a:latin typeface="Segoe UI Light" pitchFamily="34" charset="0"/>
              </a:rPr>
              <a:t>Use to perform operations on various objects like arrays, numbers, strings etc. </a:t>
            </a:r>
          </a:p>
          <a:p>
            <a:r>
              <a:rPr lang="en-US" sz="3200" dirty="0">
                <a:solidFill>
                  <a:schemeClr val="tx1"/>
                </a:solidFill>
                <a:latin typeface="Segoe UI Light" pitchFamily="34" charset="0"/>
              </a:rPr>
              <a:t>SharePoint Framework includes a subset of the </a:t>
            </a:r>
            <a:r>
              <a:rPr lang="en-US" sz="3200" dirty="0" err="1">
                <a:solidFill>
                  <a:schemeClr val="tx1"/>
                </a:solidFill>
                <a:latin typeface="Segoe UI Light" pitchFamily="34" charset="0"/>
                <a:hlinkClick r:id="rId3"/>
              </a:rPr>
              <a:t>lodash</a:t>
            </a:r>
            <a:r>
              <a:rPr lang="en-US" sz="3200" dirty="0">
                <a:solidFill>
                  <a:schemeClr val="tx1"/>
                </a:solidFill>
                <a:latin typeface="Segoe UI Light" pitchFamily="34" charset="0"/>
                <a:hlinkClick r:id="rId3"/>
              </a:rPr>
              <a:t> utility library</a:t>
            </a:r>
            <a:endParaRPr lang="en-US" sz="3200" dirty="0">
              <a:solidFill>
                <a:schemeClr val="tx1"/>
              </a:solidFill>
              <a:latin typeface="Segoe UI Light" pitchFamily="34" charset="0"/>
            </a:endParaRPr>
          </a:p>
          <a:p>
            <a:r>
              <a:rPr lang="en-US" sz="3200" dirty="0">
                <a:solidFill>
                  <a:schemeClr val="tx1"/>
                </a:solidFill>
                <a:latin typeface="Segoe UI Light" pitchFamily="34" charset="0"/>
                <a:hlinkClick r:id="rId3"/>
              </a:rPr>
              <a:t>https://www.npmjs.com/package/@microsoft/sp-lodash-subset</a:t>
            </a:r>
            <a:r>
              <a:rPr lang="en-US" sz="3200" dirty="0">
                <a:solidFill>
                  <a:schemeClr val="tx1"/>
                </a:solidFill>
                <a:latin typeface="Segoe UI Light" pitchFamily="34" charset="0"/>
              </a:rPr>
              <a:t> </a:t>
            </a:r>
          </a:p>
          <a:p>
            <a:endParaRPr lang="en-US" sz="1400" dirty="0">
              <a:latin typeface="Consolas" panose="020B0609020204030204" pitchFamily="49" charset="0"/>
            </a:endParaRPr>
          </a:p>
          <a:p>
            <a:pPr marL="457200" lvl="2" indent="0">
              <a:buNone/>
            </a:pPr>
            <a:r>
              <a:rPr lang="en-US" sz="2000" dirty="0">
                <a:solidFill>
                  <a:srgbClr val="0000FF"/>
                </a:solidFill>
                <a:latin typeface="Consolas" panose="020B0609020204030204" pitchFamily="49" charset="0"/>
              </a:rPr>
              <a:t>import</a:t>
            </a:r>
            <a:r>
              <a:rPr lang="en-US" sz="2000" dirty="0"/>
              <a:t> { </a:t>
            </a:r>
            <a:r>
              <a:rPr lang="en-US" sz="2000" dirty="0">
                <a:solidFill>
                  <a:srgbClr val="000000"/>
                </a:solidFill>
                <a:latin typeface="Consolas" panose="020B0609020204030204" pitchFamily="49" charset="0"/>
              </a:rPr>
              <a:t>escape</a:t>
            </a:r>
            <a:r>
              <a:rPr lang="en-US" sz="2000" dirty="0"/>
              <a:t>, </a:t>
            </a:r>
            <a:r>
              <a:rPr lang="en-US" sz="2000" dirty="0" err="1">
                <a:solidFill>
                  <a:srgbClr val="000000"/>
                </a:solidFill>
                <a:latin typeface="Consolas" panose="020B0609020204030204" pitchFamily="49" charset="0"/>
              </a:rPr>
              <a:t>findIndex</a:t>
            </a:r>
            <a:r>
              <a:rPr lang="en-US" sz="2000" dirty="0"/>
              <a:t> } </a:t>
            </a:r>
            <a:r>
              <a:rPr lang="en-US" sz="2000" dirty="0">
                <a:solidFill>
                  <a:srgbClr val="0000FF"/>
                </a:solidFill>
                <a:latin typeface="Consolas" panose="020B0609020204030204" pitchFamily="49" charset="0"/>
              </a:rPr>
              <a:t>from</a:t>
            </a:r>
            <a:r>
              <a:rPr lang="en-US" sz="2000" dirty="0"/>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microsoft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sp</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lodash</a:t>
            </a:r>
            <a:r>
              <a:rPr lang="en-US" sz="2000" dirty="0">
                <a:solidFill>
                  <a:srgbClr val="A31515"/>
                </a:solidFill>
                <a:latin typeface="Consolas" panose="020B0609020204030204" pitchFamily="49" charset="0"/>
              </a:rPr>
              <a:t>-subset'</a:t>
            </a:r>
            <a:r>
              <a:rPr lang="en-US" sz="2000" dirty="0"/>
              <a:t>;</a:t>
            </a:r>
            <a:endParaRPr lang="en-US" sz="2000" dirty="0">
              <a:solidFill>
                <a:srgbClr val="000000"/>
              </a:solidFill>
              <a:latin typeface="Consolas" panose="020B0609020204030204" pitchFamily="49" charset="0"/>
            </a:endParaRPr>
          </a:p>
          <a:p>
            <a:pPr marL="457200" lvl="2" indent="0">
              <a:buNone/>
            </a:pPr>
            <a:endParaRPr lang="en-US" sz="2000" dirty="0">
              <a:solidFill>
                <a:srgbClr val="000000"/>
              </a:solidFill>
              <a:latin typeface="Consolas" panose="020B0609020204030204" pitchFamily="49" charset="0"/>
            </a:endParaRPr>
          </a:p>
          <a:p>
            <a:pPr marL="457200" lvl="2" indent="0">
              <a:buNone/>
            </a:pPr>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index : </a:t>
            </a:r>
            <a:r>
              <a:rPr lang="en-US" sz="2000" dirty="0">
                <a:solidFill>
                  <a:srgbClr val="0000FF"/>
                </a:solidFill>
                <a:latin typeface="Consolas" panose="020B0609020204030204" pitchFamily="49" charset="0"/>
              </a:rPr>
              <a:t>number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findIndex</a:t>
            </a:r>
            <a:r>
              <a:rPr lang="en-US" sz="2000" dirty="0">
                <a:solidFill>
                  <a:srgbClr val="000000"/>
                </a:solidFill>
                <a:latin typeface="Consolas" panose="020B0609020204030204" pitchFamily="49" charset="0"/>
              </a:rPr>
              <a:t>(</a:t>
            </a:r>
          </a:p>
          <a:p>
            <a:pPr marL="457200" lvl="2" indent="0">
              <a:buNone/>
            </a:pPr>
            <a:r>
              <a:rPr lang="en-US" sz="2000" dirty="0">
                <a:solidFill>
                  <a:srgbClr val="0000FF"/>
                </a:solidFill>
                <a:latin typeface="Consolas" panose="020B0609020204030204" pitchFamily="49" charset="0"/>
              </a:rPr>
              <a:t>  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spItems</a:t>
            </a:r>
            <a:r>
              <a:rPr lang="en-US" sz="2000" dirty="0">
                <a:solidFill>
                  <a:srgbClr val="000000"/>
                </a:solidFill>
                <a:latin typeface="Consolas" panose="020B0609020204030204" pitchFamily="49" charset="0"/>
              </a:rPr>
              <a:t>,</a:t>
            </a:r>
          </a:p>
          <a:p>
            <a:pPr marL="457200" lvl="2" indent="0">
              <a:buNone/>
            </a:pPr>
            <a:r>
              <a:rPr lang="en-US" sz="2000" dirty="0">
                <a:solidFill>
                  <a:srgbClr val="000000"/>
                </a:solidFill>
                <a:latin typeface="Consolas" panose="020B0609020204030204" pitchFamily="49" charset="0"/>
              </a:rPr>
              <a:t>  (item: </a:t>
            </a:r>
            <a:r>
              <a:rPr lang="en-US" sz="2000" dirty="0" err="1">
                <a:solidFill>
                  <a:srgbClr val="000000"/>
                </a:solidFill>
                <a:latin typeface="Consolas" panose="020B0609020204030204" pitchFamily="49" charset="0"/>
              </a:rPr>
              <a:t>ISPItem</a:t>
            </a:r>
            <a:r>
              <a:rPr lang="en-US" sz="2000" dirty="0">
                <a:solidFill>
                  <a:srgbClr val="000000"/>
                </a:solidFill>
                <a:latin typeface="Consolas" panose="020B0609020204030204" pitchFamily="49" charset="0"/>
              </a:rPr>
              <a:t>) =&gt; </a:t>
            </a:r>
            <a:r>
              <a:rPr lang="en-US" sz="2000" dirty="0" err="1">
                <a:solidFill>
                  <a:srgbClr val="000000"/>
                </a:solidFill>
                <a:latin typeface="Consolas" panose="020B0609020204030204" pitchFamily="49" charset="0"/>
              </a:rPr>
              <a:t>item.Title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'Mock Title 3'</a:t>
            </a: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 name="Title 1"/>
          <p:cNvSpPr>
            <a:spLocks noGrp="1"/>
          </p:cNvSpPr>
          <p:nvPr>
            <p:ph type="title"/>
          </p:nvPr>
        </p:nvSpPr>
        <p:spPr/>
        <p:txBody>
          <a:bodyPr/>
          <a:lstStyle/>
          <a:p>
            <a:r>
              <a:rPr lang="en-US" dirty="0" err="1"/>
              <a:t>Lodash</a:t>
            </a:r>
            <a:r>
              <a:rPr lang="en-US" dirty="0"/>
              <a:t> Utility Library</a:t>
            </a:r>
          </a:p>
        </p:txBody>
      </p:sp>
    </p:spTree>
    <p:extLst>
      <p:ext uri="{BB962C8B-B14F-4D97-AF65-F5344CB8AC3E}">
        <p14:creationId xmlns:p14="http://schemas.microsoft.com/office/powerpoint/2010/main" val="14102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31435"/>
          </a:xfrm>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sp>
        <p:nvSpPr>
          <p:cNvPr id="4" name="Rectangle 3"/>
          <p:cNvSpPr/>
          <p:nvPr/>
        </p:nvSpPr>
        <p:spPr>
          <a:xfrm>
            <a:off x="601613" y="3497262"/>
            <a:ext cx="734481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601613" y="4145334"/>
            <a:ext cx="8424936"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pageMode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DisplayMode.Edit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edit mode'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read mode'</a:t>
            </a:r>
            <a:r>
              <a:rPr lang="en-US" dirty="0">
                <a:solidFill>
                  <a:srgbClr val="000000"/>
                </a:solidFill>
                <a:latin typeface="Consolas" panose="020B0609020204030204" pitchFamily="49" charset="0"/>
              </a:rPr>
              <a:t>;</a:t>
            </a:r>
          </a:p>
        </p:txBody>
      </p:sp>
      <p:sp>
        <p:nvSpPr>
          <p:cNvPr id="7" name="Rectangle 6"/>
          <p:cNvSpPr/>
          <p:nvPr/>
        </p:nvSpPr>
        <p:spPr>
          <a:xfrm>
            <a:off x="601613" y="5070405"/>
            <a:ext cx="712879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pageMode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3626561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pic>
        <p:nvPicPr>
          <p:cNvPr id="13" name="Picture 12"/>
          <p:cNvPicPr>
            <a:picLocks noChangeAspect="1"/>
          </p:cNvPicPr>
          <p:nvPr/>
        </p:nvPicPr>
        <p:blipFill>
          <a:blip r:embed="rId2"/>
          <a:stretch>
            <a:fillRect/>
          </a:stretch>
        </p:blipFill>
        <p:spPr>
          <a:xfrm>
            <a:off x="5626980" y="2417142"/>
            <a:ext cx="6423905" cy="3499920"/>
          </a:xfrm>
          <a:prstGeom prst="rect">
            <a:avLst/>
          </a:prstGeom>
        </p:spPr>
      </p:pic>
      <p:pic>
        <p:nvPicPr>
          <p:cNvPr id="14" name="Picture 13"/>
          <p:cNvPicPr>
            <a:picLocks noChangeAspect="1"/>
          </p:cNvPicPr>
          <p:nvPr/>
        </p:nvPicPr>
        <p:blipFill>
          <a:blip r:embed="rId3"/>
          <a:stretch>
            <a:fillRect/>
          </a:stretch>
        </p:blipFill>
        <p:spPr>
          <a:xfrm>
            <a:off x="583817" y="1625054"/>
            <a:ext cx="3906228" cy="2098758"/>
          </a:xfrm>
          <a:prstGeom prst="rect">
            <a:avLst/>
          </a:prstGeom>
        </p:spPr>
      </p:pic>
      <p:pic>
        <p:nvPicPr>
          <p:cNvPr id="15" name="Picture 14"/>
          <p:cNvPicPr>
            <a:picLocks noChangeAspect="1"/>
          </p:cNvPicPr>
          <p:nvPr/>
        </p:nvPicPr>
        <p:blipFill>
          <a:blip r:embed="rId3"/>
          <a:stretch>
            <a:fillRect/>
          </a:stretch>
        </p:blipFill>
        <p:spPr>
          <a:xfrm>
            <a:off x="601324" y="4476305"/>
            <a:ext cx="3672697" cy="1973285"/>
          </a:xfrm>
          <a:prstGeom prst="rect">
            <a:avLst/>
          </a:prstGeom>
        </p:spPr>
      </p:pic>
    </p:spTree>
    <p:extLst>
      <p:ext uri="{BB962C8B-B14F-4D97-AF65-F5344CB8AC3E}">
        <p14:creationId xmlns:p14="http://schemas.microsoft.com/office/powerpoint/2010/main" val="86350029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0BC8B02-972E-440B-98C9-178B15516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1658</TotalTime>
  <Words>1533</Words>
  <Application>Microsoft Office PowerPoint</Application>
  <PresentationFormat>Custom</PresentationFormat>
  <Paragraphs>251</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ModuleLoader</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SPFx Utilities</dc:title>
  <dc:subject>&lt;Speech title here&gt;</dc:subject>
  <dc:creator>Vesa Juvonen;Todd Baginski</dc:creator>
  <cp:keywords>SharePoint, PnP</cp:keywords>
  <dc:description>Template: _x000d_
Formatting: _x000d_
Audience Type:</dc:description>
  <cp:lastModifiedBy>Todd Baginski</cp:lastModifiedBy>
  <cp:revision>47</cp:revision>
  <dcterms:created xsi:type="dcterms:W3CDTF">2016-10-24T10:18:28Z</dcterms:created>
  <dcterms:modified xsi:type="dcterms:W3CDTF">2017-04-12T17:30:37Z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